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6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4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A4A3569-2D81-4615-9588-44ED9D26F98D}">
          <p14:sldIdLst>
            <p14:sldId id="256"/>
            <p14:sldId id="257"/>
            <p14:sldId id="258"/>
          </p14:sldIdLst>
        </p14:section>
        <p14:section name="未命名的章節" id="{3E5515C3-044B-4D25-A41F-5AC8B2E58AB7}">
          <p14:sldIdLst>
            <p14:sldId id="259"/>
            <p14:sldId id="274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00FF"/>
    <a:srgbClr val="9900CC"/>
    <a:srgbClr val="FF0066"/>
    <a:srgbClr val="33CC33"/>
    <a:srgbClr val="E6E6E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1956" autoAdjust="0"/>
  </p:normalViewPr>
  <p:slideViewPr>
    <p:cSldViewPr snapToGrid="0">
      <p:cViewPr varScale="1">
        <p:scale>
          <a:sx n="80" d="100"/>
          <a:sy n="80" d="100"/>
        </p:scale>
        <p:origin x="141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84D02-64CD-413C-B173-BFFE327D3E9C}" type="datetimeFigureOut">
              <a:rPr lang="zh-HK" altLang="en-US" smtClean="0"/>
              <a:pPr/>
              <a:t>24/2/2020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7C61-8BF8-4057-84F6-E4BEF29A588D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935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4369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078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436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699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675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6</a:t>
            </a:fld>
            <a:endParaRPr lang="zh-HK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7</a:t>
            </a:fld>
            <a:endParaRPr lang="zh-HK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5115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440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57C61-8BF8-4057-84F6-E4BEF29A588D}" type="slidenum">
              <a:rPr lang="zh-HK" altLang="en-US" smtClean="0"/>
              <a:pPr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27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982D-B378-49AA-B8AD-B35E23AAA41B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D5BE-E49E-48F3-A525-B74799D1089F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7063-6115-44EB-91FD-285B24173D8D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6F5B-60F4-4E01-BD10-BB39092D5C96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BD3A-5D6A-420B-8D81-C85DC7CE1E29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6CCA-DDF1-4461-B176-5D48909563D9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C8D7-72B4-45F4-8749-DF5ABC178ED0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7873-386C-4185-B5DA-670E2214B456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7D16-1EB3-4608-830F-025663283DD4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2DCD-0F58-4983-B065-5FB2F8B51E30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CB12E-02AC-4771-B2C0-63061CF6AEEE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788B-B398-41E5-B240-845EB2848AC2}" type="datetime1">
              <a:rPr lang="en-US" altLang="zh-TW" smtClean="0"/>
              <a:pPr/>
              <a:t>2/24/2020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hyperlink" Target="https://www.edb.gov.hk/attachment/tc/curriculum-development/kla/chi-edu/resources/primary/lang/Appre_of_Bk_List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www.edb.gov.hk/attachment/tc/curriculum-development/kla/chi-edu/resources/primary/lang/Appre_of_Bk_List.pdf" TargetMode="External"/><Relationship Id="rId4" Type="http://schemas.openxmlformats.org/officeDocument/2006/relationships/hyperlink" Target="https://www.edb.gov.hk/attachment/tc/curriculum-development/kla/chi-edu/resources/primary/lang/Bk_list_of_FZK_award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b.gov.hk/attachment/tc/curriculum-development/kla/chi-edu/resources/primary/lang/Junior_Primary_Booklist_CLE(2019.5).xlsx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d1.edb.hkedcity.net/cd/chi/jilei_2010/pdf_shi/jilei_shi_022.pdf" TargetMode="Externa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cd1.edb.hkedcity.net/cd/chi/jilei_2010/pdf_shi/jilei_shi_content%20pag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pps.hkedcity.net/media/play/playVideo_responsive.php?vFileID=56003&amp;vAutoStart=false&amp;vStartTime=0&amp;map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9.png"/><Relationship Id="rId4" Type="http://schemas.openxmlformats.org/officeDocument/2006/relationships/hyperlink" Target="https://www.hkedcity.net/etv/resource/23594747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chinese.hk/trad/tc/topic14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chinese.hk/trad/tc/topic13b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attachment/tc/curriculum-development/kla/chi-edu/resources/primary/lang/Picture_book_award_5_bookle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1992B3-2335-4A6E-8265-1C4E076EB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580" y="761466"/>
            <a:ext cx="5468213" cy="1068982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抗疫</a:t>
            </a:r>
            <a:r>
              <a:rPr lang="en-US" altLang="zh-TW" sz="5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5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抗逆</a:t>
            </a:r>
            <a:endParaRPr lang="zh-HK" altLang="en-US" sz="54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6EA48FA-05DF-413F-9DA7-8448DFE49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9608" y="5232843"/>
            <a:ext cx="3605889" cy="1169276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教育局課程發展處</a:t>
            </a: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中國語文教育組</a:t>
            </a:r>
            <a:endParaRPr lang="zh-HK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170201_pic01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845" y="2019626"/>
            <a:ext cx="4445873" cy="417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896100" y="6266028"/>
            <a:ext cx="2133600" cy="365125"/>
          </a:xfrm>
        </p:spPr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296"/>
            <a:ext cx="9144000" cy="6869296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00498" y="6356350"/>
            <a:ext cx="2133600" cy="365125"/>
          </a:xfrm>
        </p:spPr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2" y="283788"/>
            <a:ext cx="8229600" cy="939307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珍惜生命，活得精彩</a:t>
            </a:r>
            <a:endParaRPr lang="zh-HK" altLang="en-US" sz="4000" b="1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3846087" y="2315816"/>
            <a:ext cx="4935305" cy="3485900"/>
          </a:xfrm>
          <a:prstGeom prst="rect">
            <a:avLst/>
          </a:prstGeom>
        </p:spPr>
        <p:txBody>
          <a:bodyPr vert="horz" rtlCol="0">
            <a:normAutofit fontScale="40000" lnSpcReduction="20000"/>
          </a:bodyPr>
          <a:lstStyle/>
          <a:p>
            <a:pPr marL="17303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 2"/>
              <a:buNone/>
              <a:tabLst/>
              <a:defRPr/>
            </a:pPr>
            <a:endParaRPr kumimoji="0" lang="en-US" altLang="zh-TW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95250" lvl="0" defTabSz="914400">
              <a:spcBef>
                <a:spcPts val="1800"/>
              </a:spcBef>
              <a:buClr>
                <a:schemeClr val="accent1"/>
              </a:buClr>
              <a:buSzPct val="100000"/>
              <a:tabLst>
                <a:tab pos="630238" algn="l"/>
              </a:tabLst>
            </a:pPr>
            <a:r>
              <a:rPr lang="zh-TW" altLang="en-US" sz="75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透過小喜鵲和岩石山相遇的故事，讓大家明白要關懷身邊身心受傷和悲苦的人，在他們人生陷入低潮時，為他們帶來新生的希望，讓他們明白生命的寶貴，要活出有意義的人生。</a:t>
            </a:r>
            <a:endParaRPr lang="en-US" altLang="zh-TW" sz="75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536575" lvl="0" indent="-363538" defTabSz="9144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Ø"/>
              <a:tabLst>
                <a:tab pos="630238" algn="l"/>
              </a:tabLst>
            </a:pPr>
            <a:endParaRPr lang="en-US" altLang="zh-TW" sz="7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3038" lvl="0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endParaRPr lang="en-US" altLang="zh-TW" sz="1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3038" lvl="0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endParaRPr lang="en-US" altLang="zh-TW" sz="1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6710" y="1771461"/>
            <a:ext cx="52569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000" b="1" dirty="0">
                <a:solidFill>
                  <a:srgbClr val="C00000"/>
                </a:solidFill>
              </a:rPr>
              <a:t>《</a:t>
            </a:r>
            <a:r>
              <a:rPr lang="zh-TW" altLang="en-US" sz="3000" b="1" dirty="0">
                <a:solidFill>
                  <a:srgbClr val="C00000"/>
                </a:solidFill>
              </a:rPr>
              <a:t>小喜鵲和岩石山</a:t>
            </a:r>
            <a:r>
              <a:rPr lang="en-US" altLang="zh-TW" sz="3000" b="1" dirty="0">
                <a:solidFill>
                  <a:srgbClr val="C00000"/>
                </a:solidFill>
              </a:rPr>
              <a:t>》</a:t>
            </a:r>
            <a:r>
              <a:rPr lang="zh-TW" altLang="en-US" sz="3000" b="1" dirty="0">
                <a:solidFill>
                  <a:srgbClr val="C00000"/>
                </a:solidFill>
              </a:rPr>
              <a:t>劉清彥</a:t>
            </a:r>
            <a:endParaRPr lang="zh-HK" altLang="en-US" sz="3000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220718" y="5801716"/>
            <a:ext cx="8923282" cy="1056284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en-US" altLang="zh-TW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豐子愷兒童圖畫書獎第四屆獲獎作品賞析</a:t>
            </a:r>
            <a:r>
              <a:rPr lang="en-US" altLang="zh-TW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</a:p>
          <a:p>
            <a:pPr marL="361950"/>
            <a:r>
              <a:rPr lang="en-US" altLang="zh-HK" sz="1700" b="1" dirty="0">
                <a:hlinkClick r:id="rId4"/>
              </a:rPr>
              <a:t>https://www.edb.gov.hk/attachment/tc/curriculum-development/kla/chi-edu/resources/primary/lang/Appre_of_Bk_List.pdf</a:t>
            </a:r>
          </a:p>
          <a:p>
            <a:pPr marL="361950"/>
            <a:endParaRPr lang="en-US" altLang="zh-HK" sz="1700" dirty="0">
              <a:hlinkClick r:id="rId4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96" y="1421227"/>
            <a:ext cx="3057245" cy="40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68966" y="6340584"/>
            <a:ext cx="2133600" cy="365125"/>
          </a:xfrm>
        </p:spPr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13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投影片編號版面配置區 2"/>
          <p:cNvSpPr txBox="1">
            <a:spLocks/>
          </p:cNvSpPr>
          <p:nvPr/>
        </p:nvSpPr>
        <p:spPr>
          <a:xfrm>
            <a:off x="6737132" y="6335324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defPPr>
              <a:defRPr lang="en-US"/>
            </a:defPPr>
            <a:lvl1pPr marL="0" algn="r" defTabSz="457200" rtl="0" eaLnBrk="1" latinLnBrk="0" hangingPunct="1"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>
                <a:solidFill>
                  <a:schemeClr val="tx1"/>
                </a:solidFill>
              </a:rPr>
              <a:t>14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4" y="315320"/>
            <a:ext cx="8229600" cy="939307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惜福感恩，關懷顧念</a:t>
            </a:r>
            <a:endParaRPr lang="zh-HK" altLang="en-US" sz="4000" b="1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4414342" y="1773625"/>
            <a:ext cx="4414345" cy="3965025"/>
          </a:xfrm>
          <a:prstGeom prst="rect">
            <a:avLst/>
          </a:prstGeom>
        </p:spPr>
        <p:txBody>
          <a:bodyPr vert="horz" rtlCol="0">
            <a:normAutofit fontScale="25000" lnSpcReduction="20000"/>
          </a:bodyPr>
          <a:lstStyle/>
          <a:p>
            <a:pPr marL="342900" lvl="0" indent="-342900" algn="ctr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TW" sz="12000" b="1" dirty="0">
                <a:solidFill>
                  <a:srgbClr val="C00000"/>
                </a:solidFill>
              </a:rPr>
              <a:t>《</a:t>
            </a:r>
            <a:r>
              <a:rPr lang="zh-TW" altLang="en-US" sz="12000" b="1" dirty="0">
                <a:solidFill>
                  <a:srgbClr val="C00000"/>
                </a:solidFill>
              </a:rPr>
              <a:t>看不見</a:t>
            </a:r>
            <a:r>
              <a:rPr lang="en-US" altLang="zh-TW" sz="12000" b="1" dirty="0">
                <a:solidFill>
                  <a:srgbClr val="C00000"/>
                </a:solidFill>
              </a:rPr>
              <a:t>》</a:t>
            </a:r>
            <a:r>
              <a:rPr lang="zh-TW" altLang="en-US" sz="12000" b="1" dirty="0">
                <a:solidFill>
                  <a:srgbClr val="C00000"/>
                </a:solidFill>
              </a:rPr>
              <a:t>蔡兆倫</a:t>
            </a:r>
            <a:endParaRPr lang="en-US" altLang="zh-TW" sz="12000" b="1" dirty="0">
              <a:solidFill>
                <a:srgbClr val="C00000"/>
              </a:solidFill>
            </a:endParaRPr>
          </a:p>
          <a:p>
            <a:pPr marL="342900" lvl="0" indent="-342900" algn="ctr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endParaRPr lang="en-US" altLang="zh-TW" sz="4800" b="1" dirty="0">
              <a:solidFill>
                <a:srgbClr val="C00000"/>
              </a:solidFill>
            </a:endParaRPr>
          </a:p>
          <a:p>
            <a:pPr marL="17303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 2"/>
              <a:buNone/>
              <a:tabLst/>
              <a:defRPr/>
            </a:pPr>
            <a:endParaRPr kumimoji="0" lang="en-US" altLang="zh-TW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41325" indent="-346075" defTabSz="914400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zh-TW" altLang="en-US" sz="12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當你閉上眼睛，再張開眼睛時就漆黑一片，你有甚麼感受呢？</a:t>
            </a:r>
            <a:endParaRPr lang="en-US" altLang="zh-TW" sz="12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441325" indent="-346075" defTabSz="914400">
              <a:spcBef>
                <a:spcPts val="1800"/>
              </a:spcBef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zh-TW" altLang="en-US" sz="12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當大家感到惶恐與不安時，應該懂得以行動幫助弱勢族群，同時也更加感恩惜福。</a:t>
            </a:r>
            <a:endParaRPr lang="en-US" altLang="zh-TW" sz="12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173038" lvl="0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endParaRPr lang="en-US" altLang="zh-TW" sz="12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24" y="2647950"/>
            <a:ext cx="2523021" cy="27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73912" cy="686678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16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4950375" y="3782861"/>
            <a:ext cx="4083269" cy="2428763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indent="-342900" algn="just" defTabSz="914400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en-US" altLang="zh-TW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《</a:t>
            </a:r>
            <a:r>
              <a:rPr lang="zh-TW" altLang="en-US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豐子愷兒童圖畫書奬得奬作品書目</a:t>
            </a:r>
            <a:r>
              <a:rPr lang="en-US" altLang="zh-TW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(2015‧2013‧2011‧2009) </a:t>
            </a:r>
            <a:r>
              <a:rPr lang="zh-TW" altLang="en-US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優質原創圖畫書指南</a:t>
            </a:r>
            <a:r>
              <a:rPr lang="en-US" altLang="zh-TW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》</a:t>
            </a:r>
            <a:r>
              <a:rPr lang="en-US" altLang="zh-HK" sz="1700" b="1" dirty="0">
                <a:hlinkClick r:id="rId4"/>
              </a:rPr>
              <a:t>https://www.edb.gov.hk/attachment/tc/curriculum-development/kla/chi-edu/resources/primary/lang/Bk_list_of_FZK_award.pdf</a:t>
            </a:r>
            <a:endParaRPr lang="en-US" altLang="zh-HK" sz="1700" b="1" dirty="0">
              <a:hlinkClick r:id="rId5"/>
            </a:endParaRPr>
          </a:p>
          <a:p>
            <a:endParaRPr lang="en-US" altLang="zh-HK" sz="2000" dirty="0">
              <a:hlinkClick r:id="rId5"/>
            </a:endParaRPr>
          </a:p>
        </p:txBody>
      </p:sp>
      <p:pic>
        <p:nvPicPr>
          <p:cNvPr id="7" name="圖片 6" descr="170201_pic016_re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54"/>
          <a:stretch>
            <a:fillRect/>
          </a:stretch>
        </p:blipFill>
        <p:spPr>
          <a:xfrm>
            <a:off x="5637215" y="646386"/>
            <a:ext cx="3506785" cy="29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5E4BB1-EAA4-44FB-8B85-63A49642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79" y="252256"/>
            <a:ext cx="8229600" cy="835569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延伸閱讀</a:t>
            </a:r>
            <a:endParaRPr lang="zh-HK" altLang="en-US" sz="40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1BACE-3963-4FE6-96E8-5D36A1A6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65" y="1116817"/>
            <a:ext cx="8618841" cy="1736743"/>
          </a:xfrm>
        </p:spPr>
        <p:txBody>
          <a:bodyPr>
            <a:noAutofit/>
          </a:bodyPr>
          <a:lstStyle/>
          <a:p>
            <a:pPr marL="0" indent="0" defTabSz="457200">
              <a:buSzPct val="100000"/>
              <a:buNone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大家要注意個人衞生，對公共衞生有正確認識，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 defTabSz="457200">
              <a:buSzPct val="100000"/>
              <a:buNone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建立健康的生活習慣，才可擁有健康的身體。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以下兩本圖書以有趣又簡單的方式介紹衞生常識：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HK" sz="3000" b="1" u="sng" dirty="0"/>
          </a:p>
        </p:txBody>
      </p:sp>
      <p:sp>
        <p:nvSpPr>
          <p:cNvPr id="6" name="矩形 5"/>
          <p:cNvSpPr/>
          <p:nvPr/>
        </p:nvSpPr>
        <p:spPr>
          <a:xfrm>
            <a:off x="590333" y="2936809"/>
            <a:ext cx="52902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上廁所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介紹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古人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如何</a:t>
            </a:r>
            <a:r>
              <a:rPr lang="zh-HK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處理容易滋生細菌的排泄物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並簡單講解</a:t>
            </a:r>
            <a:r>
              <a:rPr lang="zh-HK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抽水馬桶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的</a:t>
            </a:r>
            <a:r>
              <a:rPr lang="zh-HK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發明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過程。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endParaRPr lang="en-US" altLang="zh-TW" sz="1200" b="1" dirty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第五個</a:t>
            </a:r>
            <a:r>
              <a:rPr lang="en-US" altLang="zh-TW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以擬人的手法道出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玩具輪候看醫生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時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的心情，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讓小讀者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對求診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建立正確的想法</a:t>
            </a:r>
            <a:r>
              <a:rPr lang="zh-TW" altLang="zh-HK" sz="2400" b="1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HK" sz="2400" b="1" dirty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9" name="圖片 8" descr="170201_divider005_re0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90" t="27126" r="8064" b="14023"/>
          <a:stretch>
            <a:fillRect/>
          </a:stretch>
        </p:blipFill>
        <p:spPr>
          <a:xfrm>
            <a:off x="6100539" y="2712609"/>
            <a:ext cx="2743200" cy="277572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6962" y="5694412"/>
            <a:ext cx="8486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Blip>
                <a:blip r:embed="rId5"/>
              </a:buBlip>
            </a:pPr>
            <a:r>
              <a:rPr lang="zh-TW" altLang="en-US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書籍簡介可參考</a:t>
            </a:r>
            <a:r>
              <a:rPr lang="en-US" altLang="zh-TW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《</a:t>
            </a:r>
            <a:r>
              <a:rPr lang="zh-HK" altLang="zh-HK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手不釋卷：小學中國語文學習參考書籍目錄</a:t>
            </a:r>
            <a:r>
              <a:rPr lang="en-US" altLang="zh-TW" sz="2000" b="1" dirty="0">
                <a:solidFill>
                  <a:srgbClr val="9900CC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》  </a:t>
            </a:r>
            <a:r>
              <a:rPr lang="en-US" altLang="zh-HK" sz="1700" b="1" u="sng" dirty="0">
                <a:hlinkClick r:id="rId6"/>
              </a:rPr>
              <a:t>https://www.edb.gov.hk/attachment/tc/curriculum-development/kla/chi-edu/resources/primary/lang/Junior_Primary_Booklist_CLE(2019.5).xlsx</a:t>
            </a:r>
            <a:endParaRPr lang="en-US" altLang="zh-HK" sz="1700" b="1" u="sng" dirty="0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616261" y="6319457"/>
            <a:ext cx="2133600" cy="365125"/>
          </a:xfrm>
        </p:spPr>
        <p:txBody>
          <a:bodyPr/>
          <a:lstStyle/>
          <a:p>
            <a:r>
              <a:rPr lang="en-US" altLang="zh-TW" sz="1600" dirty="0">
                <a:solidFill>
                  <a:schemeClr val="tx1"/>
                </a:solidFill>
              </a:rPr>
              <a:t>17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1BACE-3963-4FE6-96E8-5D36A1A6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34" y="2949552"/>
            <a:ext cx="7936175" cy="358936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重陽節</a:t>
            </a:r>
            <a:endParaRPr lang="en-US" altLang="zh-TW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你讀過這首有關重陽節的詩歌嗎？</a:t>
            </a:r>
            <a:endParaRPr lang="en-US" altLang="zh-TW" sz="3000" b="1" dirty="0"/>
          </a:p>
          <a:p>
            <a:pPr marL="0" indent="0" algn="ctr">
              <a:spcAft>
                <a:spcPts val="2400"/>
              </a:spcAft>
              <a:buNone/>
            </a:pPr>
            <a:r>
              <a: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九月九日憶山東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兄弟    王維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zh-HK" altLang="zh-HK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獨在異鄉為異客，每逢佳節倍思親。</a:t>
            </a:r>
            <a:endParaRPr lang="zh-TW" altLang="zh-HK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zh-HK" altLang="zh-HK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遙知兄弟登高處，遍插茱萸少一人。</a:t>
            </a:r>
            <a:endParaRPr lang="en-US" altLang="zh-HK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altLang="zh-HK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CCF1B801-1391-4EC9-BA24-40C3CDA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84" y="165456"/>
            <a:ext cx="8229600" cy="994604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傳統節日與民間習俗</a:t>
            </a:r>
            <a:endParaRPr lang="zh-HK" altLang="en-US" sz="4000" b="1" dirty="0"/>
          </a:p>
        </p:txBody>
      </p:sp>
      <p:sp>
        <p:nvSpPr>
          <p:cNvPr id="10" name="矩形 9"/>
          <p:cNvSpPr/>
          <p:nvPr/>
        </p:nvSpPr>
        <p:spPr>
          <a:xfrm>
            <a:off x="580028" y="1152183"/>
            <a:ext cx="8195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古時候，疫症已經在中國民間出現，有些傳統節日、民間習俗都與瘟疫或傳染病有關，我們看看古人如何抗疫吧！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6600498" y="635635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2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CCF1B801-1391-4EC9-BA24-40C3CDA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63" y="302605"/>
            <a:ext cx="8229600" cy="994604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傳統節日與民間習俗</a:t>
            </a:r>
            <a:endParaRPr lang="zh-HK" altLang="en-US" sz="4000" b="1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616262" y="6366747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3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7191BACE-3963-4FE6-96E8-5D36A1A6602B}"/>
              </a:ext>
            </a:extLst>
          </p:cNvPr>
          <p:cNvSpPr txBox="1">
            <a:spLocks/>
          </p:cNvSpPr>
          <p:nvPr/>
        </p:nvSpPr>
        <p:spPr>
          <a:xfrm>
            <a:off x="770160" y="1567257"/>
            <a:ext cx="7668990" cy="2626372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50000"/>
              <a:buFont typeface="Wingdings 2"/>
              <a:buNone/>
              <a:tabLst/>
              <a:defRPr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想一想</a:t>
            </a:r>
            <a:r>
              <a:rPr lang="en-US" altLang="zh-TW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/</a:t>
            </a: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說一說：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3"/>
              </a:buBlip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請說出這首詩歌的內容大意。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3"/>
              </a:buBlip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詩人表達了怎樣的思想感情？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3"/>
              </a:buBlip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詩中提及哪些重陽節的習俗？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3"/>
              </a:buBlip>
              <a:defRPr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除了以上的習俗，還有其他風俗習慣嗎？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3"/>
              </a:buBlip>
              <a:tabLst/>
              <a:defRPr/>
            </a:pP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3"/>
              </a:buBlip>
              <a:tabLst/>
              <a:defRPr/>
            </a:pP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3363" y="4949328"/>
            <a:ext cx="899063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Blip>
                <a:blip r:embed="rId4"/>
              </a:buBlip>
            </a:pPr>
            <a:r>
              <a:rPr lang="zh-TW" altLang="en-US" sz="2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參考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積累與感興──小學古詩文誦讀材料選編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修訂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)》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HK" sz="2000" b="1" dirty="0">
                <a:hlinkClick r:id="rId5"/>
              </a:rPr>
              <a:t>https://cd1.edb.hkedcity.net/cd/chi/jilei_2010/pdf_shi/jilei_shi_022.pdf</a:t>
            </a:r>
            <a:endParaRPr lang="en-US" altLang="zh-HK" sz="2000" b="1" dirty="0"/>
          </a:p>
          <a:p>
            <a:pPr marL="268288" indent="-268288">
              <a:buBlip>
                <a:blip r:embed="rId4"/>
              </a:buBlip>
            </a:pPr>
            <a:endParaRPr lang="en-US" altLang="zh-HK" sz="1700" b="1" dirty="0"/>
          </a:p>
        </p:txBody>
      </p:sp>
    </p:spTree>
    <p:extLst>
      <p:ext uri="{BB962C8B-B14F-4D97-AF65-F5344CB8AC3E}">
        <p14:creationId xmlns:p14="http://schemas.microsoft.com/office/powerpoint/2010/main" val="20186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02FC1E-665F-48B8-BB0D-0B862FB8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9876"/>
            <a:ext cx="6566924" cy="941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b="1" dirty="0">
              <a:solidFill>
                <a:srgbClr val="222222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endParaRPr lang="en-US" altLang="zh-TW" b="1" dirty="0">
              <a:solidFill>
                <a:srgbClr val="222222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endParaRPr lang="en-US" altLang="zh-TW" b="1" dirty="0">
              <a:solidFill>
                <a:srgbClr val="222222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2665" t="8073" r="13104" b="14323"/>
          <a:stretch>
            <a:fillRect/>
          </a:stretch>
        </p:blipFill>
        <p:spPr bwMode="auto">
          <a:xfrm>
            <a:off x="6542690" y="1"/>
            <a:ext cx="2601310" cy="191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663548" y="635562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191BACE-3963-4FE6-96E8-5D36A1A6602B}"/>
              </a:ext>
            </a:extLst>
          </p:cNvPr>
          <p:cNvSpPr txBox="1">
            <a:spLocks/>
          </p:cNvSpPr>
          <p:nvPr/>
        </p:nvSpPr>
        <p:spPr>
          <a:xfrm>
            <a:off x="255933" y="1838147"/>
            <a:ext cx="8697567" cy="3555909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defTabSz="9144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50000"/>
              <a:defRPr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觀看短片，與同學說一說：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 2"/>
              <a:buBlip>
                <a:blip r:embed="rId4"/>
              </a:buBlip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桓景</a:t>
            </a:r>
            <a:r>
              <a:rPr lang="zh-TW" altLang="en-US" sz="2800" b="1" baseline="30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註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和鄉民用哪些方法來預防或對抗</a:t>
            </a:r>
            <a:r>
              <a:rPr lang="zh-TW" altLang="en-US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瘟疫？</a:t>
            </a:r>
            <a:endParaRPr lang="en-US" altLang="zh-TW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4"/>
              </a:buBlip>
              <a:defRPr/>
            </a:pPr>
            <a:r>
              <a:rPr lang="zh-TW" altLang="en-US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這些方法有沒有流傳至今，成為民間風俗呢？為甚麼？</a:t>
            </a:r>
            <a:endParaRPr lang="en-US" altLang="zh-TW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4"/>
              </a:buBlip>
              <a:defRPr/>
            </a:pPr>
            <a:r>
              <a:rPr lang="zh-TW" altLang="en-US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我們現在採用甚麼方法來防疫呢？</a:t>
            </a:r>
            <a:endParaRPr lang="en-US" altLang="zh-HK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endParaRPr lang="en-US" altLang="zh-TW" sz="2400" b="1" strike="sngStrike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tabLst/>
              <a:defRPr/>
            </a:pP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註：「桓」讀作緩，</a:t>
            </a:r>
            <a:r>
              <a:rPr lang="en-US" altLang="zh-TW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wun4</a:t>
            </a:r>
            <a:r>
              <a:rPr lang="zh-TW" altLang="en-US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。桓景相傳是東漢時期的人物。</a:t>
            </a:r>
            <a:endParaRPr lang="en-US" altLang="zh-TW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CF1B801-1391-4EC9-BA24-40C3CDA0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2618" y="126128"/>
            <a:ext cx="8229600" cy="994604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傳統節日與民間習俗</a:t>
            </a:r>
            <a:endParaRPr lang="zh-HK" altLang="en-US" sz="4000" b="1" dirty="0"/>
          </a:p>
        </p:txBody>
      </p:sp>
      <p:sp>
        <p:nvSpPr>
          <p:cNvPr id="16" name="矩形 15"/>
          <p:cNvSpPr/>
          <p:nvPr/>
        </p:nvSpPr>
        <p:spPr>
          <a:xfrm>
            <a:off x="366354" y="5401513"/>
            <a:ext cx="82859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SzPct val="100000"/>
              <a:buBlip>
                <a:blip r:embed="rId5"/>
              </a:buBlip>
            </a:pP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瀏覽教育電視</a:t>
            </a:r>
            <a:r>
              <a:rPr lang="en-US" altLang="zh-TW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節日知多少</a:t>
            </a:r>
            <a:r>
              <a:rPr lang="en-US" altLang="zh-TW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一</a:t>
            </a:r>
            <a:r>
              <a:rPr lang="en-US" altLang="zh-TW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)》</a:t>
            </a: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：重陽節的由來</a:t>
            </a:r>
            <a:r>
              <a:rPr lang="en-US" altLang="zh-TW" sz="1700" b="1" dirty="0">
                <a:hlinkClick r:id="rId6"/>
              </a:rPr>
              <a:t>http://apps.hkedcity.net/media/play/playVideo_responsive.php?vFileID=56003&amp;vAutoStart=false&amp;vStartTime=0&amp;map</a:t>
            </a:r>
            <a:endParaRPr lang="en-US" altLang="zh-TW" sz="1700" b="1"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4848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內容版面配置區 2">
            <a:extLst>
              <a:ext uri="{FF2B5EF4-FFF2-40B4-BE49-F238E27FC236}">
                <a16:creationId xmlns:a16="http://schemas.microsoft.com/office/drawing/2014/main" id="{AB02FC1E-665F-48B8-BB0D-0B862FB8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1" y="1011747"/>
            <a:ext cx="8253654" cy="3166117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大坑舞火龍</a:t>
            </a:r>
            <a:endParaRPr lang="en-US" altLang="zh-TW" sz="3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630238" lvl="1" indent="-361950">
              <a:lnSpc>
                <a:spcPts val="3600"/>
              </a:lnSpc>
              <a:spcBef>
                <a:spcPts val="800"/>
              </a:spcBef>
              <a:buSzPct val="100000"/>
              <a:buBlip>
                <a:blip r:embed="rId3"/>
              </a:buBlip>
            </a:pPr>
            <a:r>
              <a:rPr lang="zh-TW" altLang="en-US" sz="36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你們知道大坑舞火龍的緣起嗎？它與瘟疫有甚麼關係？</a:t>
            </a:r>
            <a:endParaRPr lang="en-US" altLang="zh-TW" sz="36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630238" lvl="1" indent="-361950">
              <a:lnSpc>
                <a:spcPts val="3600"/>
              </a:lnSpc>
              <a:spcBef>
                <a:spcPts val="800"/>
              </a:spcBef>
              <a:buSzPct val="100000"/>
              <a:buBlip>
                <a:blip r:embed="rId3"/>
              </a:buBlip>
            </a:pPr>
            <a:r>
              <a:rPr lang="zh-TW" altLang="en-US" sz="36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如何製作火龍？</a:t>
            </a:r>
            <a:endParaRPr lang="en-US" altLang="zh-TW" sz="36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630238" lvl="1" indent="-361950">
              <a:lnSpc>
                <a:spcPts val="3600"/>
              </a:lnSpc>
              <a:spcBef>
                <a:spcPts val="800"/>
              </a:spcBef>
              <a:buSzPct val="100000"/>
              <a:buBlip>
                <a:blip r:embed="rId3"/>
              </a:buBlip>
            </a:pPr>
            <a:r>
              <a:rPr lang="zh-TW" altLang="en-US" sz="36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火龍的開光及巡遊是怎樣的？</a:t>
            </a:r>
            <a:endParaRPr lang="en-US" altLang="zh-TW" sz="36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630238" lvl="1" indent="-361950">
              <a:lnSpc>
                <a:spcPts val="3600"/>
              </a:lnSpc>
              <a:spcBef>
                <a:spcPts val="800"/>
              </a:spcBef>
              <a:buSzPct val="100000"/>
              <a:buBlip>
                <a:blip r:embed="rId3"/>
              </a:buBlip>
            </a:pPr>
            <a:r>
              <a:rPr lang="zh-TW" altLang="en-US" sz="36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大坑舞火龍有甚麼現代意義？</a:t>
            </a:r>
            <a:endParaRPr lang="en-US" altLang="zh-TW" sz="36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HK" b="1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CF1B801-1391-4EC9-BA24-40C3CDA0E476}"/>
              </a:ext>
            </a:extLst>
          </p:cNvPr>
          <p:cNvSpPr txBox="1">
            <a:spLocks/>
          </p:cNvSpPr>
          <p:nvPr/>
        </p:nvSpPr>
        <p:spPr>
          <a:xfrm>
            <a:off x="516033" y="127503"/>
            <a:ext cx="8229600" cy="994604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傳統節日與民間習俗</a:t>
            </a:r>
            <a:endParaRPr kumimoji="0" lang="zh-HK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632030" y="6372116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內容版面配置區 3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b="4436"/>
          <a:stretch/>
        </p:blipFill>
        <p:spPr>
          <a:xfrm>
            <a:off x="5301710" y="3941379"/>
            <a:ext cx="3511214" cy="23813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9089" y="4863342"/>
            <a:ext cx="454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SzPct val="100000"/>
              <a:buBlip>
                <a:blip r:embed="rId6"/>
              </a:buBlip>
            </a:pPr>
            <a:r>
              <a:rPr lang="zh-TW" altLang="en-US" sz="20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觀看教育電視「龍情：大坑舞火龍」</a:t>
            </a:r>
            <a:r>
              <a:rPr lang="en-US" altLang="zh-HK" sz="1700" b="1" dirty="0">
                <a:hlinkClick r:id="rId4"/>
              </a:rPr>
              <a:t>https://www.hkedcity.net/etv/resource/235947479</a:t>
            </a:r>
            <a:endParaRPr lang="en-US" altLang="zh-HK" sz="1700" b="1" dirty="0"/>
          </a:p>
        </p:txBody>
      </p:sp>
    </p:spTree>
    <p:extLst>
      <p:ext uri="{BB962C8B-B14F-4D97-AF65-F5344CB8AC3E}">
        <p14:creationId xmlns:p14="http://schemas.microsoft.com/office/powerpoint/2010/main" val="24395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53467"/>
            <a:ext cx="8229600" cy="750121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守望相助，知恩感戴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7" y="1316427"/>
            <a:ext cx="7930055" cy="1631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在變幻不定的環境之中，人與人之間更需要互相信任，互相幫忙，發揮守望相助的精神，團結一致，對抗疫症。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79328" y="635635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6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內容版面配置區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983" y="2569781"/>
            <a:ext cx="3842285" cy="299581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87180" y="3093890"/>
            <a:ext cx="3800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A24A48"/>
              </a:buClr>
              <a:buSzPct val="50000"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你聽過</a:t>
            </a:r>
            <a:r>
              <a:rPr lang="en-US" altLang="zh-TW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雪中送炭</a:t>
            </a:r>
            <a:r>
              <a:rPr lang="en-US" altLang="zh-TW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這個故事嗎？</a:t>
            </a:r>
            <a:endParaRPr lang="en-US" altLang="zh-HK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504496" y="5691355"/>
            <a:ext cx="8229600" cy="97746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Blip>
                <a:blip r:embed="rId5"/>
              </a:buBlip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瀏覽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kumimoji="0" lang="zh-HK" altLang="zh-HK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致知達德︰小學中華傳統美德語文學習軟件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網站</a:t>
            </a:r>
            <a:r>
              <a:rPr kumimoji="0" lang="en-US" altLang="zh-HK" sz="17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https://www.edbchinese.hk/trad/tc/topic14a.htm</a:t>
            </a:r>
            <a:endParaRPr kumimoji="0" lang="en-US" altLang="zh-HK" sz="17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1" y="141894"/>
            <a:ext cx="8229600" cy="939307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守望相助，知恩感戴</a:t>
            </a:r>
            <a:endParaRPr lang="zh-HK" altLang="en-US" sz="40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16" y="971139"/>
            <a:ext cx="8276899" cy="1692041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你聽過韓信的故事嗎？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他得到老漂母</a:t>
            </a:r>
            <a:r>
              <a:rPr lang="zh-TW" altLang="en-US" sz="2800" b="1" baseline="30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註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的幫助和激勵後，發奮圖強，並在衣錦還鄉的時候，報答曾經幫助他的老漂母。</a:t>
            </a:r>
            <a:endParaRPr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79322" y="635648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內容版面配置區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484" y="2727436"/>
            <a:ext cx="3651102" cy="2633948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582210" y="5599682"/>
            <a:ext cx="8506372" cy="1183503"/>
          </a:xfrm>
          <a:prstGeom prst="rect">
            <a:avLst/>
          </a:prstGeom>
        </p:spPr>
        <p:txBody>
          <a:bodyPr vert="horz" rtlCol="0">
            <a:normAutofit fontScale="92500" lnSpcReduction="20000"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kumimoji="0" lang="zh-TW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註：老漂</a:t>
            </a:r>
            <a:r>
              <a:rPr lang="zh-TW" altLang="en-US" sz="1900" b="1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母是指古代在河邊漂洗衣物的老婦。</a:t>
            </a:r>
            <a:endParaRPr kumimoji="0" lang="en-US" altLang="zh-TW" sz="19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100000"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42900" indent="-342900" defTabSz="914400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5"/>
              </a:buBlip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瀏覽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kumimoji="0" lang="zh-HK" altLang="zh-HK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致知達德︰小學中華傳統美德語文學習軟件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網站</a:t>
            </a:r>
            <a:r>
              <a:rPr lang="en-US" altLang="zh-HK" sz="1700" b="1" u="sng" dirty="0">
                <a:hlinkClick r:id="rId3"/>
              </a:rPr>
              <a:t>https://www.edbchinese.hk/trad/tc/topic13b.htm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en-US" altLang="zh-HK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4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47796" y="635635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tx1"/>
                </a:solidFill>
              </a:rPr>
              <a:pPr/>
              <a:t>8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41434" y="1442546"/>
            <a:ext cx="8513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zh-TW" altLang="en-US" sz="3000" b="1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想一想：</a:t>
            </a:r>
            <a:endParaRPr lang="en-US" altLang="zh-TW" sz="3000" b="1" dirty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536575" indent="-536575">
              <a:buSzPct val="100000"/>
              <a:buBlip>
                <a:blip r:embed="rId2"/>
              </a:buBlip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面對嚴峻的疫情，社會上每天都有哪些人堅守崗位，默默耕耘？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3261675"/>
            <a:ext cx="8501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indent="-536575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他們每天默默工作，無私奉獻，我們應怎樣對待他們呢？</a:t>
            </a:r>
            <a:endParaRPr lang="en-US" altLang="zh-TW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守望相助，知恩感戴</a:t>
            </a:r>
            <a:endParaRPr lang="zh-HK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267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47796" y="6356350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z="1800" smtClean="0">
                <a:solidFill>
                  <a:schemeClr val="tx1"/>
                </a:solidFill>
              </a:rPr>
              <a:pPr/>
              <a:t>9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E9AA119-6A30-4E91-BDAB-7370EF36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4933"/>
            <a:ext cx="8229600" cy="939307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將心比心，以愛相連</a:t>
            </a:r>
            <a:endParaRPr lang="zh-HK" altLang="en-US" sz="4000" b="1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3690881" y="2437878"/>
            <a:ext cx="5210504" cy="3174646"/>
          </a:xfrm>
          <a:prstGeom prst="rect">
            <a:avLst/>
          </a:prstGeom>
        </p:spPr>
        <p:txBody>
          <a:bodyPr vert="horz" rtlCol="0">
            <a:normAutofit fontScale="25000" lnSpcReduction="20000"/>
          </a:bodyPr>
          <a:lstStyle/>
          <a:p>
            <a:pPr marL="342900" lvl="0" indent="-342900" algn="ctr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TW" sz="12000" b="1" dirty="0">
                <a:solidFill>
                  <a:srgbClr val="C00000"/>
                </a:solidFill>
              </a:rPr>
              <a:t>《</a:t>
            </a:r>
            <a:r>
              <a:rPr lang="zh-TW" altLang="en-US" sz="12000" b="1" dirty="0">
                <a:solidFill>
                  <a:srgbClr val="C00000"/>
                </a:solidFill>
              </a:rPr>
              <a:t>林桃奶奶的桃子樹</a:t>
            </a:r>
            <a:r>
              <a:rPr lang="en-US" altLang="zh-TW" sz="12000" b="1" dirty="0">
                <a:solidFill>
                  <a:srgbClr val="C00000"/>
                </a:solidFill>
              </a:rPr>
              <a:t>》</a:t>
            </a:r>
            <a:r>
              <a:rPr lang="zh-TW" altLang="en-US" sz="12000" b="1" dirty="0">
                <a:solidFill>
                  <a:srgbClr val="C00000"/>
                </a:solidFill>
              </a:rPr>
              <a:t>湯姆牛</a:t>
            </a:r>
            <a:endParaRPr lang="en-US" altLang="zh-TW" sz="12000" b="1" dirty="0">
              <a:solidFill>
                <a:srgbClr val="C00000"/>
              </a:solidFill>
            </a:endParaRPr>
          </a:p>
          <a:p>
            <a:pPr marL="17303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 2"/>
              <a:buNone/>
              <a:tabLst/>
              <a:defRPr/>
            </a:pPr>
            <a:endParaRPr kumimoji="0" lang="en-US" altLang="zh-TW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73038" lvl="0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endParaRPr lang="en-US" altLang="zh-TW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3038" lvl="0" defTabSz="914400"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zh-TW" altLang="en-US" sz="1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藉林桃奶奶對人的施予，帶出懂得與人分享，反而收穫更多的道理。這就是「助人為快樂之本」、「施比受更為有福」的意義所在。</a:t>
            </a:r>
            <a:endParaRPr lang="en-US" altLang="zh-TW" sz="1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 descr="peach-tree-1-1.jpg">
            <a:hlinkClick r:id="rId3"/>
          </p:cNvPr>
          <p:cNvPicPr>
            <a:picLocks noChangeAspect="1"/>
          </p:cNvPicPr>
          <p:nvPr/>
        </p:nvPicPr>
        <p:blipFill>
          <a:blip r:embed="rId4"/>
          <a:srcRect l="21724" t="2759" r="23333" b="22529"/>
          <a:stretch>
            <a:fillRect/>
          </a:stretch>
        </p:blipFill>
        <p:spPr>
          <a:xfrm>
            <a:off x="804041" y="2255731"/>
            <a:ext cx="2617402" cy="355922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117600" y="113424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大家來讀讀這本圖畫書，培養將心比心，以愛相連的美德。</a:t>
            </a:r>
            <a:endParaRPr lang="zh-HK" altLang="en-US" sz="30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574538FB-2165-40BD-8561-C28644D417C5}"/>
              </a:ext>
            </a:extLst>
          </p:cNvPr>
          <p:cNvSpPr txBox="1">
            <a:spLocks/>
          </p:cNvSpPr>
          <p:nvPr/>
        </p:nvSpPr>
        <p:spPr>
          <a:xfrm>
            <a:off x="58676" y="5814960"/>
            <a:ext cx="8864600" cy="1074572"/>
          </a:xfrm>
          <a:prstGeom prst="rect">
            <a:avLst/>
          </a:prstGeom>
        </p:spPr>
        <p:txBody>
          <a:bodyPr vert="horz" rtlCol="0">
            <a:no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accent1"/>
              </a:buClr>
              <a:buSzPct val="100000"/>
              <a:buBlip>
                <a:blip r:embed="rId5"/>
              </a:buBlip>
            </a:pP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豐子愷兒童圖畫書獎第五屆獲獎作品賞析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》</a:t>
            </a:r>
          </a:p>
          <a:p>
            <a:pPr marL="441325" defTabSz="91440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altLang="zh-HK" sz="1700" b="1" dirty="0">
                <a:hlinkClick r:id="rId3"/>
              </a:rPr>
              <a:t>https://www.edb.gov.hk/attachment/tc/curriculum-development/kla/chi-edu/resources/primary/lang/Picture_book_award_5_booklet.pdf</a:t>
            </a:r>
            <a:endParaRPr kumimoji="0" lang="en-US" altLang="zh-HK" sz="17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1503</TotalTime>
  <Words>898</Words>
  <Application>Microsoft Office PowerPoint</Application>
  <PresentationFormat>如螢幕大小 (4:3)</PresentationFormat>
  <Paragraphs>104</Paragraphs>
  <Slides>17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9" baseType="lpstr">
      <vt:lpstr>华文楷体</vt:lpstr>
      <vt:lpstr>微軟正黑體</vt:lpstr>
      <vt:lpstr>新細明體</vt:lpstr>
      <vt:lpstr>標楷體</vt:lpstr>
      <vt:lpstr>Arial</vt:lpstr>
      <vt:lpstr>Calibri</vt:lpstr>
      <vt:lpstr>Cambria</vt:lpstr>
      <vt:lpstr>Maiandra GD</vt:lpstr>
      <vt:lpstr>Times New Roman</vt:lpstr>
      <vt:lpstr>Wingdings</vt:lpstr>
      <vt:lpstr>Wingdings 2</vt:lpstr>
      <vt:lpstr>龍騰四海</vt:lpstr>
      <vt:lpstr>抗疫‧抗逆</vt:lpstr>
      <vt:lpstr>傳統節日與民間習俗</vt:lpstr>
      <vt:lpstr>傳統節日與民間習俗</vt:lpstr>
      <vt:lpstr>傳統節日與民間習俗</vt:lpstr>
      <vt:lpstr>PowerPoint 簡報</vt:lpstr>
      <vt:lpstr>守望相助，知恩感戴</vt:lpstr>
      <vt:lpstr>守望相助，知恩感戴</vt:lpstr>
      <vt:lpstr>守望相助，知恩感戴</vt:lpstr>
      <vt:lpstr>將心比心，以愛相連</vt:lpstr>
      <vt:lpstr>PowerPoint 簡報</vt:lpstr>
      <vt:lpstr>PowerPoint 簡報</vt:lpstr>
      <vt:lpstr>珍惜生命，活得精彩</vt:lpstr>
      <vt:lpstr>PowerPoint 簡報</vt:lpstr>
      <vt:lpstr>PowerPoint 簡報</vt:lpstr>
      <vt:lpstr>惜福感恩，關懷顧念</vt:lpstr>
      <vt:lpstr>PowerPoint 簡報</vt:lpstr>
      <vt:lpstr>延伸閱讀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man ming hon</dc:creator>
  <cp:lastModifiedBy>HO, Yin-ping Anita</cp:lastModifiedBy>
  <cp:revision>235</cp:revision>
  <cp:lastPrinted>2020-02-06T02:26:35Z</cp:lastPrinted>
  <dcterms:created xsi:type="dcterms:W3CDTF">2020-02-05T08:07:18Z</dcterms:created>
  <dcterms:modified xsi:type="dcterms:W3CDTF">2020-02-24T02:52:17Z</dcterms:modified>
</cp:coreProperties>
</file>